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912C8-8FEB-4376-A032-9C233C428231}" type="datetimeFigureOut">
              <a:rPr lang="ko-KR" altLang="en-US" smtClean="0"/>
              <a:t>2011-08-26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D64B0-6A7A-40ED-8667-6F10FF4FC76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29745-B04B-4432-A4D6-92E4DDAC3370}" type="datetimeFigureOut">
              <a:rPr lang="ko-KR" altLang="en-US" smtClean="0"/>
              <a:pPr/>
              <a:t>2011-08-26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C43A2-07B0-4FF3-9D8A-3A604806FB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332656"/>
            <a:ext cx="216024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HbA1C ≥ 6.5%</a:t>
            </a:r>
          </a:p>
          <a:p>
            <a:r>
              <a:rPr lang="en-US" altLang="ko-KR" sz="1000" dirty="0" smtClean="0"/>
              <a:t>FBS ≥ 126mg/dl</a:t>
            </a:r>
          </a:p>
          <a:p>
            <a:r>
              <a:rPr lang="en-US" altLang="ko-KR" sz="1000" dirty="0" err="1" smtClean="0"/>
              <a:t>Sx</a:t>
            </a:r>
            <a:r>
              <a:rPr lang="en-US" altLang="ko-KR" sz="1000" dirty="0" smtClean="0"/>
              <a:t> and random BST ≥ 200mg/dl</a:t>
            </a:r>
          </a:p>
          <a:p>
            <a:r>
              <a:rPr lang="en-US" altLang="ko-KR" sz="1000" dirty="0" smtClean="0"/>
              <a:t>OGTT 2PP  ≥ 200mg/dl</a:t>
            </a:r>
            <a:endParaRPr lang="ko-KR" alt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3635896" y="548680"/>
            <a:ext cx="1296144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HbA1C ≥ 7.5%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6136" y="332656"/>
            <a:ext cx="2808312" cy="9387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900" dirty="0" smtClean="0"/>
              <a:t>HbA1C ≥ 9.0%</a:t>
            </a:r>
          </a:p>
          <a:p>
            <a:r>
              <a:rPr lang="ko-KR" altLang="en-US" sz="900" dirty="0" smtClean="0"/>
              <a:t>성인의 </a:t>
            </a:r>
            <a:r>
              <a:rPr lang="ko-KR" altLang="en-US" sz="900" dirty="0" err="1" smtClean="0"/>
              <a:t>지연형</a:t>
            </a:r>
            <a:r>
              <a:rPr lang="ko-KR" altLang="en-US" sz="900" dirty="0" smtClean="0"/>
              <a:t> 자가면역당뇨병</a:t>
            </a:r>
            <a:endParaRPr lang="en-US" altLang="ko-KR" sz="900" dirty="0" smtClean="0"/>
          </a:p>
          <a:p>
            <a:r>
              <a:rPr lang="ko-KR" altLang="en-US" sz="900" dirty="0" smtClean="0"/>
              <a:t>제</a:t>
            </a:r>
            <a:r>
              <a:rPr lang="en-US" altLang="ko-KR" sz="900" dirty="0" smtClean="0"/>
              <a:t>1</a:t>
            </a:r>
            <a:r>
              <a:rPr lang="ko-KR" altLang="en-US" sz="900" dirty="0" smtClean="0"/>
              <a:t>형 당뇨병과 감별이 어려운 경우</a:t>
            </a:r>
            <a:endParaRPr lang="en-US" altLang="ko-KR" sz="900" dirty="0" smtClean="0"/>
          </a:p>
          <a:p>
            <a:r>
              <a:rPr lang="ko-KR" altLang="en-US" sz="900" dirty="0" smtClean="0"/>
              <a:t>고혈당과 관련된 급성합병증</a:t>
            </a:r>
            <a:endParaRPr lang="en-US" altLang="ko-KR" sz="900" dirty="0" smtClean="0"/>
          </a:p>
          <a:p>
            <a:r>
              <a:rPr lang="ko-KR" altLang="en-US" sz="900" dirty="0" smtClean="0"/>
              <a:t>신장</a:t>
            </a:r>
            <a:r>
              <a:rPr lang="en-US" altLang="ko-KR" sz="900" dirty="0" smtClean="0"/>
              <a:t>·</a:t>
            </a:r>
            <a:r>
              <a:rPr lang="ko-KR" altLang="en-US" sz="900" dirty="0" err="1" smtClean="0"/>
              <a:t>간손상</a:t>
            </a:r>
            <a:r>
              <a:rPr lang="en-US" altLang="ko-KR" sz="900" dirty="0" smtClean="0"/>
              <a:t>, </a:t>
            </a:r>
            <a:r>
              <a:rPr lang="ko-KR" altLang="en-US" sz="1000" dirty="0" smtClean="0"/>
              <a:t>심근경색증</a:t>
            </a:r>
            <a:r>
              <a:rPr lang="en-US" altLang="ko-KR" sz="900" dirty="0" smtClean="0"/>
              <a:t>, </a:t>
            </a:r>
            <a:r>
              <a:rPr lang="ko-KR" altLang="en-US" sz="900" dirty="0" err="1" smtClean="0"/>
              <a:t>뇌졸증</a:t>
            </a:r>
            <a:r>
              <a:rPr lang="en-US" altLang="ko-KR" sz="900" dirty="0" smtClean="0"/>
              <a:t>, </a:t>
            </a:r>
            <a:r>
              <a:rPr lang="ko-KR" altLang="en-US" sz="900" dirty="0" smtClean="0"/>
              <a:t>급성질환 </a:t>
            </a:r>
            <a:r>
              <a:rPr lang="ko-KR" altLang="en-US" sz="900" dirty="0" err="1" smtClean="0"/>
              <a:t>발병시</a:t>
            </a:r>
            <a:endParaRPr lang="en-US" altLang="ko-KR" sz="900" dirty="0" smtClean="0"/>
          </a:p>
          <a:p>
            <a:r>
              <a:rPr lang="ko-KR" altLang="en-US" sz="900" dirty="0" smtClean="0"/>
              <a:t>수술 및 임신한 경우</a:t>
            </a:r>
            <a:endParaRPr lang="ko-KR" altLang="en-US" sz="900" dirty="0"/>
          </a:p>
        </p:txBody>
      </p:sp>
      <p:cxnSp>
        <p:nvCxnSpPr>
          <p:cNvPr id="8" name="직선 화살표 연결선 7"/>
          <p:cNvCxnSpPr/>
          <p:nvPr/>
        </p:nvCxnSpPr>
        <p:spPr>
          <a:xfrm rot="5400000">
            <a:off x="432334" y="1519994"/>
            <a:ext cx="64807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79712" y="1916832"/>
            <a:ext cx="1296144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Metformin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단독</a:t>
            </a:r>
            <a:endParaRPr lang="ko-KR" altLang="en-US" sz="1200" dirty="0"/>
          </a:p>
        </p:txBody>
      </p:sp>
      <p:cxnSp>
        <p:nvCxnSpPr>
          <p:cNvPr id="11" name="직선 화살표 연결선 10"/>
          <p:cNvCxnSpPr/>
          <p:nvPr/>
        </p:nvCxnSpPr>
        <p:spPr>
          <a:xfrm rot="5400000">
            <a:off x="2196133" y="1556395"/>
            <a:ext cx="57606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55576" y="13407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dirty="0" err="1" smtClean="0"/>
              <a:t>Metformin</a:t>
            </a:r>
            <a:r>
              <a:rPr lang="en-US" altLang="ko-KR" sz="900" dirty="0" smtClean="0"/>
              <a:t> </a:t>
            </a:r>
            <a:r>
              <a:rPr lang="ko-KR" altLang="en-US" sz="900" dirty="0" smtClean="0"/>
              <a:t>투여금기</a:t>
            </a:r>
            <a:endParaRPr lang="en-US" altLang="ko-KR" sz="900" dirty="0" smtClean="0"/>
          </a:p>
          <a:p>
            <a:r>
              <a:rPr lang="en-US" altLang="ko-KR" sz="900" dirty="0" err="1" smtClean="0"/>
              <a:t>Metformin</a:t>
            </a:r>
            <a:r>
              <a:rPr lang="en-US" altLang="ko-KR" sz="900" dirty="0" smtClean="0"/>
              <a:t> </a:t>
            </a:r>
            <a:r>
              <a:rPr lang="ko-KR" altLang="en-US" sz="900" dirty="0" smtClean="0"/>
              <a:t>부작용</a:t>
            </a:r>
            <a:endParaRPr lang="en-US" altLang="ko-KR" sz="9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51520" y="1916832"/>
            <a:ext cx="144016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Sulfonylurea</a:t>
            </a:r>
            <a:r>
              <a:rPr lang="ko-KR" altLang="en-US" sz="1200" dirty="0" smtClean="0"/>
              <a:t> 단독</a:t>
            </a:r>
            <a:endParaRPr lang="en-US" altLang="ko-KR" sz="1200" dirty="0" smtClean="0"/>
          </a:p>
          <a:p>
            <a:r>
              <a:rPr lang="en-US" altLang="ko-KR" sz="1200" dirty="0" smtClean="0"/>
              <a:t>(</a:t>
            </a:r>
            <a:r>
              <a:rPr lang="ko-KR" altLang="en-US" sz="1200" dirty="0" smtClean="0"/>
              <a:t>소견첨부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cxnSp>
        <p:nvCxnSpPr>
          <p:cNvPr id="18" name="직선 화살표 연결선 17"/>
          <p:cNvCxnSpPr/>
          <p:nvPr/>
        </p:nvCxnSpPr>
        <p:spPr>
          <a:xfrm rot="5400000">
            <a:off x="2050926" y="2852936"/>
            <a:ext cx="86489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71600" y="2420888"/>
            <a:ext cx="1368152" cy="7848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900" dirty="0" smtClean="0"/>
              <a:t>단일요법을</a:t>
            </a:r>
            <a:endParaRPr lang="en-US" altLang="ko-KR" sz="900" dirty="0" smtClean="0"/>
          </a:p>
          <a:p>
            <a:r>
              <a:rPr lang="en-US" altLang="ko-KR" sz="900" dirty="0" smtClean="0"/>
              <a:t>2-4</a:t>
            </a:r>
            <a:r>
              <a:rPr lang="ko-KR" altLang="en-US" sz="900" dirty="0" smtClean="0"/>
              <a:t>개월 이상 투약해도</a:t>
            </a:r>
            <a:endParaRPr lang="en-US" altLang="ko-KR" sz="900" dirty="0" smtClean="0"/>
          </a:p>
          <a:p>
            <a:r>
              <a:rPr lang="en-US" altLang="ko-KR" sz="900" dirty="0" smtClean="0"/>
              <a:t>HbA1C ≥ 7.0%</a:t>
            </a:r>
          </a:p>
          <a:p>
            <a:r>
              <a:rPr lang="en-US" altLang="ko-KR" sz="900" dirty="0" smtClean="0"/>
              <a:t>FBS ≥ 130mg/dl</a:t>
            </a:r>
          </a:p>
          <a:p>
            <a:r>
              <a:rPr lang="en-US" altLang="ko-KR" sz="900" dirty="0" smtClean="0"/>
              <a:t>2PP ≥ 180mg/dl</a:t>
            </a:r>
            <a:endParaRPr lang="ko-KR" altLang="en-US" sz="900" dirty="0"/>
          </a:p>
        </p:txBody>
      </p:sp>
      <p:sp>
        <p:nvSpPr>
          <p:cNvPr id="24" name="TextBox 23"/>
          <p:cNvSpPr txBox="1"/>
          <p:nvPr/>
        </p:nvSpPr>
        <p:spPr>
          <a:xfrm>
            <a:off x="2195736" y="3356992"/>
            <a:ext cx="2016224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ko-KR" sz="1000" dirty="0" err="1" smtClean="0"/>
              <a:t>Metformin</a:t>
            </a:r>
            <a:r>
              <a:rPr lang="en-US" altLang="ko-KR" sz="1000" dirty="0" smtClean="0"/>
              <a:t> + </a:t>
            </a:r>
            <a:r>
              <a:rPr lang="ko-KR" altLang="en-US" sz="1000" dirty="0" smtClean="0"/>
              <a:t>당뇨병치료제  </a:t>
            </a:r>
            <a:r>
              <a:rPr lang="en-US" altLang="ko-KR" sz="1000" dirty="0" smtClean="0"/>
              <a:t>1</a:t>
            </a:r>
            <a:r>
              <a:rPr lang="ko-KR" altLang="en-US" sz="1000" dirty="0" smtClean="0"/>
              <a:t>종</a:t>
            </a:r>
            <a:endParaRPr lang="ko-KR" altLang="en-US" sz="1000" dirty="0"/>
          </a:p>
        </p:txBody>
      </p:sp>
      <p:cxnSp>
        <p:nvCxnSpPr>
          <p:cNvPr id="25" name="직선 화살표 연결선 24"/>
          <p:cNvCxnSpPr/>
          <p:nvPr/>
        </p:nvCxnSpPr>
        <p:spPr>
          <a:xfrm rot="5400000">
            <a:off x="2808201" y="2096455"/>
            <a:ext cx="237626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 rot="16200000" flipH="1">
            <a:off x="3564285" y="1773213"/>
            <a:ext cx="2376264" cy="647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716016" y="170080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dirty="0" err="1" smtClean="0"/>
              <a:t>Metformin</a:t>
            </a:r>
            <a:r>
              <a:rPr lang="en-US" altLang="ko-KR" sz="900" dirty="0" smtClean="0"/>
              <a:t> </a:t>
            </a:r>
            <a:r>
              <a:rPr lang="ko-KR" altLang="en-US" sz="900" dirty="0" smtClean="0"/>
              <a:t>투여금기</a:t>
            </a:r>
            <a:endParaRPr lang="en-US" altLang="ko-KR" sz="900" dirty="0" smtClean="0"/>
          </a:p>
          <a:p>
            <a:r>
              <a:rPr lang="en-US" altLang="ko-KR" sz="900" dirty="0" err="1" smtClean="0"/>
              <a:t>Metformin</a:t>
            </a:r>
            <a:r>
              <a:rPr lang="en-US" altLang="ko-KR" sz="900" dirty="0" smtClean="0"/>
              <a:t> </a:t>
            </a:r>
            <a:r>
              <a:rPr lang="ko-KR" altLang="en-US" sz="900" dirty="0" smtClean="0"/>
              <a:t>부작용</a:t>
            </a:r>
            <a:endParaRPr lang="en-US" altLang="ko-KR" sz="900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4644008" y="3356992"/>
            <a:ext cx="1656184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SU + </a:t>
            </a:r>
            <a:r>
              <a:rPr lang="ko-KR" altLang="en-US" sz="1000" dirty="0" smtClean="0"/>
              <a:t>당뇨병치료제  </a:t>
            </a:r>
            <a:r>
              <a:rPr lang="en-US" altLang="ko-KR" sz="1000" dirty="0" smtClean="0"/>
              <a:t>1</a:t>
            </a:r>
            <a:r>
              <a:rPr lang="ko-KR" altLang="en-US" sz="1000" dirty="0" smtClean="0"/>
              <a:t>종</a:t>
            </a:r>
            <a:endParaRPr lang="en-US" altLang="ko-KR" sz="1000" dirty="0" smtClean="0"/>
          </a:p>
          <a:p>
            <a:r>
              <a:rPr lang="en-US" altLang="ko-KR" sz="1000" dirty="0" smtClean="0"/>
              <a:t>(</a:t>
            </a:r>
            <a:r>
              <a:rPr lang="ko-KR" altLang="en-US" sz="1000" dirty="0" smtClean="0"/>
              <a:t>소견첨부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  <p:sp>
        <p:nvSpPr>
          <p:cNvPr id="31" name="TextBox 30"/>
          <p:cNvSpPr txBox="1"/>
          <p:nvPr/>
        </p:nvSpPr>
        <p:spPr>
          <a:xfrm>
            <a:off x="3347864" y="3933056"/>
            <a:ext cx="1368152" cy="5078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900" dirty="0" smtClean="0"/>
              <a:t>2</a:t>
            </a:r>
            <a:r>
              <a:rPr lang="ko-KR" altLang="en-US" sz="900" dirty="0" err="1" smtClean="0"/>
              <a:t>제요법을</a:t>
            </a:r>
            <a:endParaRPr lang="en-US" altLang="ko-KR" sz="900" dirty="0" smtClean="0"/>
          </a:p>
          <a:p>
            <a:r>
              <a:rPr lang="en-US" altLang="ko-KR" sz="900" dirty="0" smtClean="0"/>
              <a:t>2-4</a:t>
            </a:r>
            <a:r>
              <a:rPr lang="ko-KR" altLang="en-US" sz="900" dirty="0" smtClean="0"/>
              <a:t>개월 이상 투약해도</a:t>
            </a:r>
            <a:endParaRPr lang="en-US" altLang="ko-KR" sz="900" dirty="0" smtClean="0"/>
          </a:p>
          <a:p>
            <a:r>
              <a:rPr lang="en-US" altLang="ko-KR" sz="900" dirty="0" smtClean="0"/>
              <a:t>HbA1C ≥ 7.0%</a:t>
            </a:r>
          </a:p>
        </p:txBody>
      </p:sp>
      <p:cxnSp>
        <p:nvCxnSpPr>
          <p:cNvPr id="32" name="직선 화살표 연결선 31"/>
          <p:cNvCxnSpPr/>
          <p:nvPr/>
        </p:nvCxnSpPr>
        <p:spPr>
          <a:xfrm rot="16200000" flipH="1">
            <a:off x="1727684" y="3897052"/>
            <a:ext cx="79208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 rot="5400000">
            <a:off x="4752417" y="4256695"/>
            <a:ext cx="79208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339752" y="4725144"/>
            <a:ext cx="3384376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2</a:t>
            </a:r>
            <a:r>
              <a:rPr lang="ko-KR" altLang="en-US" sz="1200" dirty="0" err="1" smtClean="0"/>
              <a:t>제요법</a:t>
            </a:r>
            <a:r>
              <a:rPr lang="en-US" altLang="ko-KR" sz="1200" dirty="0" smtClean="0"/>
              <a:t> + </a:t>
            </a:r>
            <a:r>
              <a:rPr lang="ko-KR" altLang="en-US" sz="1200" dirty="0" smtClean="0"/>
              <a:t>다른 기전의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당뇨병치료제 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종</a:t>
            </a:r>
            <a:endParaRPr lang="en-US" altLang="ko-KR" sz="900" dirty="0" smtClean="0"/>
          </a:p>
        </p:txBody>
      </p:sp>
      <p:cxnSp>
        <p:nvCxnSpPr>
          <p:cNvPr id="37" name="직선 화살표 연결선 36"/>
          <p:cNvCxnSpPr/>
          <p:nvPr/>
        </p:nvCxnSpPr>
        <p:spPr>
          <a:xfrm>
            <a:off x="5508898" y="4869160"/>
            <a:ext cx="10073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/>
          <p:nvPr/>
        </p:nvCxnSpPr>
        <p:spPr>
          <a:xfrm rot="5400000">
            <a:off x="5688521" y="2960551"/>
            <a:ext cx="32403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660232" y="4653136"/>
            <a:ext cx="144016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Insulin </a:t>
            </a:r>
            <a:r>
              <a:rPr lang="ko-KR" altLang="en-US" sz="1200" dirty="0" smtClean="0"/>
              <a:t>단독요법</a:t>
            </a:r>
            <a:endParaRPr lang="ko-KR" altLang="en-US" sz="1200" dirty="0"/>
          </a:p>
        </p:txBody>
      </p:sp>
      <p:cxnSp>
        <p:nvCxnSpPr>
          <p:cNvPr id="42" name="직선 화살표 연결선 41"/>
          <p:cNvCxnSpPr/>
          <p:nvPr/>
        </p:nvCxnSpPr>
        <p:spPr>
          <a:xfrm>
            <a:off x="5724128" y="3861048"/>
            <a:ext cx="86409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/>
          <p:nvPr/>
        </p:nvCxnSpPr>
        <p:spPr>
          <a:xfrm rot="5400000">
            <a:off x="323925" y="2852539"/>
            <a:ext cx="86409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1520" y="3356992"/>
            <a:ext cx="1656184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SU + </a:t>
            </a:r>
            <a:r>
              <a:rPr lang="ko-KR" altLang="en-US" sz="1000" dirty="0" smtClean="0"/>
              <a:t>당뇨병치료제  </a:t>
            </a:r>
            <a:r>
              <a:rPr lang="en-US" altLang="ko-KR" sz="1000" dirty="0" smtClean="0"/>
              <a:t>1</a:t>
            </a:r>
            <a:r>
              <a:rPr lang="ko-KR" altLang="en-US" sz="1000" dirty="0" smtClean="0"/>
              <a:t>종</a:t>
            </a:r>
            <a:endParaRPr lang="en-US" altLang="ko-KR" sz="1000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251520" y="4221088"/>
            <a:ext cx="2016224" cy="24468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900" dirty="0" smtClean="0"/>
              <a:t>*2</a:t>
            </a:r>
            <a:r>
              <a:rPr lang="ko-KR" altLang="en-US" sz="900" dirty="0" err="1" smtClean="0"/>
              <a:t>제요법에서</a:t>
            </a:r>
            <a:r>
              <a:rPr lang="ko-KR" altLang="en-US" sz="900" dirty="0" smtClean="0"/>
              <a:t> 인정되지 않는 조합</a:t>
            </a:r>
            <a:endParaRPr lang="en-US" altLang="ko-KR" sz="900" dirty="0" smtClean="0"/>
          </a:p>
          <a:p>
            <a:r>
              <a:rPr lang="en-US" altLang="ko-KR" sz="800" dirty="0" smtClean="0"/>
              <a:t>   SU + </a:t>
            </a:r>
            <a:r>
              <a:rPr lang="en-US" altLang="ko-KR" sz="800" dirty="0" err="1" smtClean="0"/>
              <a:t>Meglitinide</a:t>
            </a:r>
            <a:r>
              <a:rPr lang="en-US" altLang="ko-KR" sz="800" dirty="0" smtClean="0"/>
              <a:t> </a:t>
            </a:r>
          </a:p>
          <a:p>
            <a:r>
              <a:rPr lang="en-US" altLang="ko-KR" sz="800" dirty="0" smtClean="0"/>
              <a:t>   </a:t>
            </a:r>
            <a:r>
              <a:rPr lang="en-US" altLang="ko-KR" sz="800" dirty="0" err="1" smtClean="0"/>
              <a:t>Meglitinide</a:t>
            </a:r>
            <a:r>
              <a:rPr lang="en-US" altLang="ko-KR" sz="800" dirty="0" smtClean="0"/>
              <a:t> + DPP-IV </a:t>
            </a:r>
            <a:r>
              <a:rPr lang="en-US" altLang="ko-KR" sz="800" dirty="0" err="1" smtClean="0"/>
              <a:t>ibhibitor</a:t>
            </a:r>
            <a:endParaRPr lang="en-US" altLang="ko-KR" sz="800" dirty="0" smtClean="0"/>
          </a:p>
          <a:p>
            <a:r>
              <a:rPr lang="en-US" altLang="ko-KR" sz="800" dirty="0" smtClean="0"/>
              <a:t>   a-</a:t>
            </a:r>
            <a:r>
              <a:rPr lang="en-US" altLang="ko-KR" sz="800" dirty="0" err="1" smtClean="0"/>
              <a:t>glucosidase</a:t>
            </a:r>
            <a:r>
              <a:rPr lang="en-US" altLang="ko-KR" sz="800" dirty="0" smtClean="0"/>
              <a:t> inhibitor +                </a:t>
            </a:r>
          </a:p>
          <a:p>
            <a:r>
              <a:rPr lang="en-US" altLang="ko-KR" sz="800" dirty="0" smtClean="0"/>
              <a:t>                    </a:t>
            </a:r>
            <a:r>
              <a:rPr lang="en-US" altLang="ko-KR" sz="800" dirty="0" err="1" smtClean="0"/>
              <a:t>Thiazolidinedione</a:t>
            </a:r>
            <a:endParaRPr lang="en-US" altLang="ko-KR" sz="800" dirty="0" smtClean="0"/>
          </a:p>
          <a:p>
            <a:r>
              <a:rPr lang="en-US" altLang="ko-KR" sz="800" dirty="0" smtClean="0"/>
              <a:t>   a-</a:t>
            </a:r>
            <a:r>
              <a:rPr lang="en-US" altLang="ko-KR" sz="800" dirty="0" err="1" smtClean="0"/>
              <a:t>glucosidase</a:t>
            </a:r>
            <a:r>
              <a:rPr lang="en-US" altLang="ko-KR" sz="800" dirty="0" smtClean="0"/>
              <a:t> inhibitor +                </a:t>
            </a:r>
          </a:p>
          <a:p>
            <a:r>
              <a:rPr lang="en-US" altLang="ko-KR" sz="800" dirty="0" smtClean="0"/>
              <a:t>                     DPP-IV </a:t>
            </a:r>
            <a:r>
              <a:rPr lang="en-US" altLang="ko-KR" sz="800" dirty="0" err="1" smtClean="0"/>
              <a:t>ibhibitor</a:t>
            </a:r>
            <a:endParaRPr lang="en-US" altLang="ko-KR" sz="800" dirty="0" smtClean="0"/>
          </a:p>
          <a:p>
            <a:endParaRPr lang="en-US" altLang="ko-KR" sz="900" dirty="0" smtClean="0"/>
          </a:p>
          <a:p>
            <a:r>
              <a:rPr lang="en-US" altLang="ko-KR" sz="900" dirty="0" smtClean="0"/>
              <a:t>*</a:t>
            </a:r>
            <a:r>
              <a:rPr lang="ko-KR" altLang="en-US" sz="900" dirty="0" smtClean="0"/>
              <a:t>저렴한 </a:t>
            </a:r>
            <a:r>
              <a:rPr lang="en-US" altLang="ko-KR" sz="900" dirty="0" smtClean="0"/>
              <a:t>1</a:t>
            </a:r>
            <a:r>
              <a:rPr lang="ko-KR" altLang="en-US" sz="900" dirty="0" smtClean="0"/>
              <a:t>종의 약값을 환자가 전액 </a:t>
            </a:r>
            <a:r>
              <a:rPr lang="ko-KR" altLang="en-US" sz="900" dirty="0" err="1" smtClean="0"/>
              <a:t>부담해야하는</a:t>
            </a:r>
            <a:r>
              <a:rPr lang="ko-KR" altLang="en-US" sz="900" dirty="0" smtClean="0"/>
              <a:t> 조합</a:t>
            </a:r>
            <a:r>
              <a:rPr lang="en-US" altLang="ko-KR" sz="900" dirty="0" smtClean="0"/>
              <a:t> </a:t>
            </a:r>
          </a:p>
          <a:p>
            <a:r>
              <a:rPr lang="en-US" altLang="ko-KR" sz="900" dirty="0"/>
              <a:t> </a:t>
            </a:r>
            <a:r>
              <a:rPr lang="en-US" altLang="ko-KR" sz="900" dirty="0" smtClean="0"/>
              <a:t>  </a:t>
            </a:r>
            <a:r>
              <a:rPr lang="en-US" altLang="ko-KR" sz="800" dirty="0" err="1" smtClean="0"/>
              <a:t>Meglitinide</a:t>
            </a:r>
            <a:r>
              <a:rPr lang="en-US" altLang="ko-KR" sz="800" dirty="0" smtClean="0"/>
              <a:t> + </a:t>
            </a:r>
            <a:r>
              <a:rPr lang="en-US" altLang="ko-KR" sz="800" dirty="0" err="1" smtClean="0"/>
              <a:t>Thiazolidinedione</a:t>
            </a:r>
            <a:endParaRPr lang="en-US" altLang="ko-KR" sz="800" dirty="0" smtClean="0"/>
          </a:p>
          <a:p>
            <a:r>
              <a:rPr lang="en-US" altLang="ko-KR" sz="800" dirty="0"/>
              <a:t> </a:t>
            </a:r>
            <a:r>
              <a:rPr lang="en-US" altLang="ko-KR" sz="800" dirty="0" smtClean="0"/>
              <a:t>  DPP-IV inhibitor + </a:t>
            </a:r>
            <a:r>
              <a:rPr lang="en-US" altLang="ko-KR" sz="800" dirty="0" err="1" smtClean="0"/>
              <a:t>Thiazolidinedione</a:t>
            </a:r>
            <a:endParaRPr lang="en-US" altLang="ko-KR" sz="800" dirty="0" smtClean="0"/>
          </a:p>
          <a:p>
            <a:r>
              <a:rPr lang="en-US" altLang="ko-KR" sz="800" dirty="0"/>
              <a:t> </a:t>
            </a:r>
            <a:r>
              <a:rPr lang="en-US" altLang="ko-KR" sz="800" dirty="0" smtClean="0"/>
              <a:t>  </a:t>
            </a:r>
            <a:r>
              <a:rPr lang="en-US" altLang="ko-KR" sz="800" dirty="0" err="1" smtClean="0"/>
              <a:t>Meglitinide</a:t>
            </a:r>
            <a:r>
              <a:rPr lang="en-US" altLang="ko-KR" sz="800" dirty="0" smtClean="0"/>
              <a:t> + a-</a:t>
            </a:r>
            <a:r>
              <a:rPr lang="en-US" altLang="ko-KR" sz="800" dirty="0" err="1" smtClean="0"/>
              <a:t>glucosidase</a:t>
            </a:r>
            <a:r>
              <a:rPr lang="en-US" altLang="ko-KR" sz="800" dirty="0" smtClean="0"/>
              <a:t> inhibitor</a:t>
            </a:r>
          </a:p>
          <a:p>
            <a:endParaRPr lang="en-US" altLang="ko-KR" sz="800" dirty="0"/>
          </a:p>
          <a:p>
            <a:r>
              <a:rPr lang="en-US" altLang="ko-KR" sz="900" dirty="0" smtClean="0"/>
              <a:t>*2</a:t>
            </a:r>
            <a:r>
              <a:rPr lang="ko-KR" altLang="en-US" sz="900" dirty="0" err="1" smtClean="0"/>
              <a:t>제요법</a:t>
            </a:r>
            <a:r>
              <a:rPr lang="ko-KR" altLang="en-US" sz="900" dirty="0" smtClean="0"/>
              <a:t> 인정 </a:t>
            </a:r>
            <a:r>
              <a:rPr lang="en-US" altLang="ko-KR" sz="900" dirty="0" smtClean="0"/>
              <a:t> </a:t>
            </a:r>
            <a:r>
              <a:rPr lang="ko-KR" altLang="en-US" sz="900" dirty="0" smtClean="0"/>
              <a:t>가능 성분 중 </a:t>
            </a:r>
            <a:r>
              <a:rPr lang="en-US" altLang="ko-KR" sz="900" dirty="0" smtClean="0"/>
              <a:t>1</a:t>
            </a:r>
            <a:r>
              <a:rPr lang="ko-KR" altLang="en-US" sz="900" dirty="0" smtClean="0"/>
              <a:t>종만 투약한 경우도 인정함</a:t>
            </a:r>
            <a:endParaRPr lang="en-US" altLang="ko-KR" sz="900" dirty="0" smtClean="0"/>
          </a:p>
          <a:p>
            <a:endParaRPr lang="en-US" altLang="ko-KR" sz="900" dirty="0" smtClean="0"/>
          </a:p>
          <a:p>
            <a:r>
              <a:rPr lang="en-US" altLang="ko-KR" sz="900" dirty="0" smtClean="0"/>
              <a:t>     </a:t>
            </a:r>
          </a:p>
        </p:txBody>
      </p:sp>
      <p:cxnSp>
        <p:nvCxnSpPr>
          <p:cNvPr id="51" name="직선 화살표 연결선 50"/>
          <p:cNvCxnSpPr/>
          <p:nvPr/>
        </p:nvCxnSpPr>
        <p:spPr>
          <a:xfrm rot="5400000">
            <a:off x="2556173" y="4220691"/>
            <a:ext cx="86409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364088" y="4221088"/>
            <a:ext cx="1152128" cy="5078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900" dirty="0" smtClean="0"/>
              <a:t>경구약제 </a:t>
            </a:r>
            <a:endParaRPr lang="en-US" altLang="ko-KR" sz="900" dirty="0" smtClean="0"/>
          </a:p>
          <a:p>
            <a:r>
              <a:rPr lang="ko-KR" altLang="en-US" sz="900" dirty="0" smtClean="0"/>
              <a:t>병용 투여해도</a:t>
            </a:r>
            <a:endParaRPr lang="en-US" altLang="ko-KR" sz="900" dirty="0" smtClean="0"/>
          </a:p>
          <a:p>
            <a:r>
              <a:rPr lang="en-US" altLang="ko-KR" sz="900" dirty="0" smtClean="0"/>
              <a:t>HbA1C ≥ 7.0%</a:t>
            </a:r>
          </a:p>
        </p:txBody>
      </p:sp>
      <p:cxnSp>
        <p:nvCxnSpPr>
          <p:cNvPr id="56" name="직선 연결선 55"/>
          <p:cNvCxnSpPr/>
          <p:nvPr/>
        </p:nvCxnSpPr>
        <p:spPr>
          <a:xfrm>
            <a:off x="5508104" y="386104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직사각형 56"/>
          <p:cNvSpPr/>
          <p:nvPr/>
        </p:nvSpPr>
        <p:spPr>
          <a:xfrm>
            <a:off x="2411760" y="5157192"/>
            <a:ext cx="295232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ko-KR" sz="1000" dirty="0" smtClean="0"/>
              <a:t>* 2</a:t>
            </a:r>
            <a:r>
              <a:rPr lang="ko-KR" altLang="en-US" sz="1000" dirty="0" err="1" smtClean="0"/>
              <a:t>제요법에서</a:t>
            </a:r>
            <a:r>
              <a:rPr lang="ko-KR" altLang="en-US" sz="1000" dirty="0" smtClean="0"/>
              <a:t> 인정되지 않는 약제의 조합이 포함되면 안됨</a:t>
            </a:r>
            <a:r>
              <a:rPr lang="en-US" altLang="ko-KR" sz="1000" dirty="0" smtClean="0"/>
              <a:t>. </a:t>
            </a:r>
          </a:p>
          <a:p>
            <a:r>
              <a:rPr lang="en-US" altLang="ko-KR" sz="1000" dirty="0" smtClean="0"/>
              <a:t>* </a:t>
            </a:r>
            <a:r>
              <a:rPr lang="ko-KR" altLang="en-US" sz="1000" dirty="0" smtClean="0"/>
              <a:t>저렴한 </a:t>
            </a:r>
            <a:r>
              <a:rPr lang="en-US" altLang="ko-KR" sz="1000" dirty="0" smtClean="0"/>
              <a:t>1</a:t>
            </a:r>
            <a:r>
              <a:rPr lang="ko-KR" altLang="en-US" sz="1000" dirty="0" smtClean="0"/>
              <a:t>종의 약값을 환자가 전액 부담해야 하는 조합은 </a:t>
            </a:r>
            <a:r>
              <a:rPr lang="en-US" altLang="ko-KR" sz="1000" dirty="0" smtClean="0"/>
              <a:t>2</a:t>
            </a:r>
            <a:r>
              <a:rPr lang="ko-KR" altLang="en-US" sz="1000" dirty="0" smtClean="0"/>
              <a:t>제요법과 동일</a:t>
            </a:r>
            <a:endParaRPr lang="ko-KR" altLang="en-US" sz="1000" dirty="0"/>
          </a:p>
        </p:txBody>
      </p:sp>
      <p:sp>
        <p:nvSpPr>
          <p:cNvPr id="58" name="TextBox 57"/>
          <p:cNvSpPr txBox="1"/>
          <p:nvPr/>
        </p:nvSpPr>
        <p:spPr>
          <a:xfrm>
            <a:off x="6300192" y="5733256"/>
            <a:ext cx="2088232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Insulin + </a:t>
            </a:r>
            <a:r>
              <a:rPr lang="ko-KR" altLang="en-US" sz="1200" dirty="0" smtClean="0"/>
              <a:t>경구약제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종까지 </a:t>
            </a:r>
            <a:endParaRPr lang="ko-KR" alt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6084168" y="5013176"/>
            <a:ext cx="115212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900" dirty="0" smtClean="0"/>
              <a:t>Insulin </a:t>
            </a:r>
            <a:r>
              <a:rPr lang="ko-KR" altLang="en-US" sz="900" dirty="0" smtClean="0"/>
              <a:t>단독요법 또는 경구약제 병용 투여해도</a:t>
            </a:r>
            <a:endParaRPr lang="en-US" altLang="ko-KR" sz="900" dirty="0" smtClean="0"/>
          </a:p>
          <a:p>
            <a:r>
              <a:rPr lang="en-US" altLang="ko-KR" sz="900" dirty="0" smtClean="0"/>
              <a:t>HbA1C ≥ 7.0%</a:t>
            </a:r>
          </a:p>
        </p:txBody>
      </p:sp>
      <p:cxnSp>
        <p:nvCxnSpPr>
          <p:cNvPr id="60" name="직선 화살표 연결선 59"/>
          <p:cNvCxnSpPr/>
          <p:nvPr/>
        </p:nvCxnSpPr>
        <p:spPr>
          <a:xfrm>
            <a:off x="5148858" y="5013176"/>
            <a:ext cx="93531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화살표 연결선 61"/>
          <p:cNvCxnSpPr/>
          <p:nvPr/>
        </p:nvCxnSpPr>
        <p:spPr>
          <a:xfrm rot="5400000">
            <a:off x="6984665" y="5336815"/>
            <a:ext cx="64807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5652120" y="6165304"/>
            <a:ext cx="3240360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ko-KR" sz="1000" dirty="0" smtClean="0"/>
              <a:t>* </a:t>
            </a:r>
            <a:r>
              <a:rPr lang="en-US" altLang="ko-KR" sz="1000" dirty="0" err="1" smtClean="0"/>
              <a:t>Metformin</a:t>
            </a:r>
            <a:r>
              <a:rPr lang="en-US" altLang="ko-KR" sz="1000" dirty="0"/>
              <a:t> </a:t>
            </a:r>
            <a:r>
              <a:rPr lang="en-US" altLang="ko-KR" sz="1000" dirty="0" smtClean="0"/>
              <a:t>+ SU + </a:t>
            </a:r>
            <a:r>
              <a:rPr lang="en-US" altLang="ko-KR" sz="1000" dirty="0" err="1" smtClean="0"/>
              <a:t>Insuline</a:t>
            </a:r>
            <a:r>
              <a:rPr lang="ko-KR" altLang="en-US" sz="1000" dirty="0" smtClean="0"/>
              <a:t>병용은 모두 인정</a:t>
            </a:r>
            <a:r>
              <a:rPr lang="en-US" altLang="ko-KR" sz="1000" dirty="0" smtClean="0"/>
              <a:t> </a:t>
            </a:r>
          </a:p>
          <a:p>
            <a:r>
              <a:rPr lang="en-US" altLang="ko-KR" sz="1000" dirty="0" smtClean="0"/>
              <a:t>* </a:t>
            </a:r>
            <a:r>
              <a:rPr lang="ko-KR" altLang="en-US" sz="1000" dirty="0" smtClean="0"/>
              <a:t>그 외 저렴한 </a:t>
            </a:r>
            <a:r>
              <a:rPr lang="en-US" altLang="ko-KR" sz="1000" dirty="0" smtClean="0"/>
              <a:t>1</a:t>
            </a:r>
            <a:r>
              <a:rPr lang="ko-KR" altLang="en-US" sz="1000" dirty="0" smtClean="0"/>
              <a:t>종의 약값을 환자가 전액부담</a:t>
            </a:r>
            <a:endParaRPr lang="en-US" altLang="ko-KR" sz="1000" dirty="0" smtClean="0"/>
          </a:p>
          <a:p>
            <a:r>
              <a:rPr lang="en-US" altLang="ko-KR" sz="1000" dirty="0" smtClean="0"/>
              <a:t>* </a:t>
            </a:r>
            <a:r>
              <a:rPr lang="en-US" altLang="ko-KR" sz="1000" dirty="0" err="1" smtClean="0"/>
              <a:t>Rosiglitazone</a:t>
            </a:r>
            <a:r>
              <a:rPr lang="en-US" altLang="ko-KR" sz="1000" dirty="0" smtClean="0"/>
              <a:t> + DPP-IV inhibitor + Insulin </a:t>
            </a:r>
            <a:r>
              <a:rPr lang="ko-KR" altLang="en-US" sz="1000" dirty="0" smtClean="0"/>
              <a:t>불인정</a:t>
            </a:r>
            <a:endParaRPr lang="ko-KR" alt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899592" y="1484784"/>
          <a:ext cx="7416824" cy="4747984"/>
        </p:xfrm>
        <a:graphic>
          <a:graphicData uri="http://schemas.openxmlformats.org/drawingml/2006/table">
            <a:tbl>
              <a:tblPr/>
              <a:tblGrid>
                <a:gridCol w="1105852"/>
                <a:gridCol w="943783"/>
                <a:gridCol w="943783"/>
                <a:gridCol w="997805"/>
                <a:gridCol w="1213898"/>
                <a:gridCol w="1213898"/>
                <a:gridCol w="997805"/>
              </a:tblGrid>
              <a:tr h="6834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baseline="0" dirty="0">
                          <a:solidFill>
                            <a:srgbClr val="000000"/>
                          </a:solidFill>
                          <a:latin typeface="Meiryo UI" pitchFamily="34" charset="-128"/>
                          <a:ea typeface="HY목판L" pitchFamily="18" charset="-127"/>
                          <a:cs typeface="Meiryo UI" pitchFamily="34" charset="-128"/>
                        </a:rPr>
                        <a:t>구 분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 err="1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Metformin</a:t>
                      </a:r>
                      <a:endParaRPr lang="en-US" sz="1000" b="1" baseline="0" dirty="0">
                        <a:solidFill>
                          <a:srgbClr val="000000"/>
                        </a:solidFill>
                        <a:latin typeface="Meiryo UI" pitchFamily="34" charset="-128"/>
                        <a:ea typeface="Meiryo UI" pitchFamily="34" charset="-128"/>
                        <a:cs typeface="Meiryo UI" pitchFamily="34" charset="-128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Sulfonylurea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 err="1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Meglitinide</a:t>
                      </a:r>
                      <a:endParaRPr lang="en-US" sz="1000" b="1" baseline="0" dirty="0">
                        <a:solidFill>
                          <a:srgbClr val="000000"/>
                        </a:solidFill>
                        <a:latin typeface="Meiryo UI" pitchFamily="34" charset="-128"/>
                        <a:ea typeface="Meiryo UI" pitchFamily="34" charset="-128"/>
                        <a:cs typeface="Meiryo UI" pitchFamily="34" charset="-128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b="1" baseline="0" dirty="0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α-</a:t>
                      </a:r>
                      <a:r>
                        <a:rPr lang="en-US" sz="1000" b="1" baseline="0" dirty="0" err="1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glucosidase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 inhibitor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 err="1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Thiazolidinedione</a:t>
                      </a:r>
                      <a:endParaRPr lang="en-US" sz="1000" b="1" baseline="0" dirty="0">
                        <a:solidFill>
                          <a:srgbClr val="000000"/>
                        </a:solidFill>
                        <a:latin typeface="Meiryo UI" pitchFamily="34" charset="-128"/>
                        <a:ea typeface="Meiryo UI" pitchFamily="34" charset="-128"/>
                        <a:cs typeface="Meiryo UI" pitchFamily="34" charset="-128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DPP-IV inhibitor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42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 err="1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Metformin</a:t>
                      </a:r>
                      <a:endParaRPr lang="en-US" sz="1000" b="1" baseline="0" dirty="0">
                        <a:solidFill>
                          <a:srgbClr val="000000"/>
                        </a:solidFill>
                        <a:latin typeface="Meiryo UI" pitchFamily="34" charset="-128"/>
                        <a:ea typeface="Meiryo UI" pitchFamily="34" charset="-128"/>
                        <a:cs typeface="Meiryo UI" pitchFamily="34" charset="-128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42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Sulfonylurea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42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 err="1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Meglitinide</a:t>
                      </a:r>
                      <a:endParaRPr lang="en-US" sz="1000" b="1" baseline="0" dirty="0">
                        <a:solidFill>
                          <a:srgbClr val="000000"/>
                        </a:solidFill>
                        <a:latin typeface="Meiryo UI" pitchFamily="34" charset="-128"/>
                        <a:ea typeface="Meiryo UI" pitchFamily="34" charset="-128"/>
                        <a:cs typeface="Meiryo UI" pitchFamily="34" charset="-128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종 본인부담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종 본인부담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4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b="1" baseline="0" dirty="0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α-</a:t>
                      </a:r>
                      <a:r>
                        <a:rPr lang="en-US" sz="1000" b="1" baseline="0" dirty="0" err="1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glucosidase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 inhibitor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종 본인부담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31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 err="1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Thiazolidinedione</a:t>
                      </a:r>
                      <a:endParaRPr lang="en-US" sz="1000" b="1" baseline="0" dirty="0">
                        <a:solidFill>
                          <a:srgbClr val="000000"/>
                        </a:solidFill>
                        <a:latin typeface="Meiryo UI" pitchFamily="34" charset="-128"/>
                        <a:ea typeface="Meiryo UI" pitchFamily="34" charset="-128"/>
                        <a:cs typeface="Meiryo UI" pitchFamily="34" charset="-128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종 본인부담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00" b="1" i="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종 본인부담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</a:tr>
              <a:tr h="50357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Meiryo UI" pitchFamily="34" charset="-128"/>
                          <a:ea typeface="Meiryo UI" pitchFamily="34" charset="-128"/>
                          <a:cs typeface="Meiryo UI" pitchFamily="34" charset="-128"/>
                        </a:rPr>
                        <a:t>DPP-IV inhibitor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인 정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00" b="1" i="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종 본인부담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i="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27584" y="548680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latin typeface="HY헤드라인M" pitchFamily="18" charset="-127"/>
                <a:ea typeface="HY헤드라인M" pitchFamily="18" charset="-127"/>
              </a:rPr>
              <a:t>인정가능 </a:t>
            </a:r>
            <a:r>
              <a:rPr lang="en-US" altLang="ko-KR" sz="4000" dirty="0" smtClean="0">
                <a:latin typeface="HY헤드라인M" pitchFamily="18" charset="-127"/>
                <a:ea typeface="HY헤드라인M" pitchFamily="18" charset="-127"/>
              </a:rPr>
              <a:t>2</a:t>
            </a:r>
            <a:r>
              <a:rPr lang="ko-KR" altLang="en-US" sz="4000" dirty="0" smtClean="0">
                <a:latin typeface="HY헤드라인M" pitchFamily="18" charset="-127"/>
                <a:ea typeface="HY헤드라인M" pitchFamily="18" charset="-127"/>
              </a:rPr>
              <a:t>제 요법</a:t>
            </a:r>
            <a:endParaRPr lang="ko-KR" altLang="en-US" sz="4000" dirty="0"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329</Words>
  <Application>Microsoft Office PowerPoint</Application>
  <PresentationFormat>화면 슬라이드 쇼(4:3)</PresentationFormat>
  <Paragraphs>95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삼성</dc:creator>
  <cp:lastModifiedBy>user1</cp:lastModifiedBy>
  <cp:revision>14</cp:revision>
  <dcterms:created xsi:type="dcterms:W3CDTF">2011-06-06T09:46:09Z</dcterms:created>
  <dcterms:modified xsi:type="dcterms:W3CDTF">2011-08-26T03:07:47Z</dcterms:modified>
</cp:coreProperties>
</file>